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93" r:id="rId2"/>
    <p:sldId id="259" r:id="rId3"/>
    <p:sldId id="321" r:id="rId4"/>
    <p:sldId id="296" r:id="rId5"/>
    <p:sldId id="322" r:id="rId6"/>
    <p:sldId id="297" r:id="rId7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Calibri Light" panose="020F0302020204030204" pitchFamily="34" charset="0"/>
      <p:regular r:id="rId14"/>
      <p:italic r:id="rId15"/>
    </p:embeddedFont>
    <p:embeddedFont>
      <p:font typeface="맑은 고딕" panose="020B0503020000020004" pitchFamily="50" charset="-127"/>
      <p:regular r:id="rId16"/>
      <p:bold r:id="rId1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CA14"/>
    <a:srgbClr val="EFAA21"/>
    <a:srgbClr val="ED9623"/>
    <a:srgbClr val="FFB42D"/>
    <a:srgbClr val="FFC04F"/>
    <a:srgbClr val="4E718F"/>
    <a:srgbClr val="FFD34E"/>
    <a:srgbClr val="3E5624"/>
    <a:srgbClr val="FFE763"/>
    <a:srgbClr val="ABD0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040" autoAdjust="0"/>
    <p:restoredTop sz="68018" autoAdjust="0"/>
  </p:normalViewPr>
  <p:slideViewPr>
    <p:cSldViewPr>
      <p:cViewPr varScale="1">
        <p:scale>
          <a:sx n="81" d="100"/>
          <a:sy n="81" d="100"/>
        </p:scale>
        <p:origin x="2808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85" d="100"/>
          <a:sy n="85" d="100"/>
        </p:scale>
        <p:origin x="2514" y="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openxmlformats.org/officeDocument/2006/relationships/font" Target="fonts/font5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CFBE2-2B8D-499C-81C9-2CD5B3EB8E93}" type="datetimeFigureOut">
              <a:rPr lang="ko-KR" altLang="en-US" smtClean="0"/>
              <a:pPr/>
              <a:t>2021-12-08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4DD7E-3179-445A-81DB-781C4554AF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5366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45AC5-813F-4ED1-B011-8EA17CB93331}" type="datetimeFigureOut">
              <a:rPr lang="ko-KR" altLang="en-US" smtClean="0"/>
              <a:pPr/>
              <a:t>2021-12-08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04B90-27FD-422C-8CC6-2AADAD122D0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07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안녕하세요 </a:t>
            </a:r>
            <a:r>
              <a:rPr lang="en-US" altLang="ko-KR" dirty="0"/>
              <a:t>16</a:t>
            </a:r>
            <a:r>
              <a:rPr lang="ko-KR" altLang="en-US" dirty="0"/>
              <a:t>학번 조민수입니다</a:t>
            </a:r>
            <a:r>
              <a:rPr lang="en-US" altLang="ko-KR" dirty="0"/>
              <a:t>. </a:t>
            </a:r>
            <a:r>
              <a:rPr lang="ko-KR" altLang="en-US" dirty="0"/>
              <a:t>지금부터 </a:t>
            </a:r>
            <a:r>
              <a:rPr lang="en-US" altLang="ko-KR" dirty="0"/>
              <a:t>final project </a:t>
            </a:r>
            <a:r>
              <a:rPr lang="ko-KR" altLang="en-US" dirty="0"/>
              <a:t>발표를 시작하겠습니다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199557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먼저 목차입니다</a:t>
            </a:r>
            <a:r>
              <a:rPr lang="en-US" altLang="ko-KR" dirty="0"/>
              <a:t>. </a:t>
            </a:r>
            <a:r>
              <a:rPr lang="ko-KR" altLang="en-US" dirty="0" err="1"/>
              <a:t>적혀있는</a:t>
            </a:r>
            <a:r>
              <a:rPr lang="ko-KR" altLang="en-US" dirty="0"/>
              <a:t> 순서대로 진행하도록 하겠습니다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02069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현재 온라인</a:t>
            </a:r>
            <a:r>
              <a:rPr lang="en-US" altLang="ko-KR" dirty="0"/>
              <a:t>, </a:t>
            </a:r>
            <a:r>
              <a:rPr lang="ko-KR" altLang="en-US" dirty="0"/>
              <a:t>모바일 쇼핑의 비중이 월등히 증가하고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 이유는 여러가지가 있지만 매장시간</a:t>
            </a:r>
            <a:r>
              <a:rPr lang="en-US" altLang="ko-KR" dirty="0"/>
              <a:t>, </a:t>
            </a:r>
            <a:r>
              <a:rPr lang="ko-KR" altLang="en-US" dirty="0" err="1"/>
              <a:t>매장위치같은</a:t>
            </a:r>
            <a:r>
              <a:rPr lang="ko-KR" altLang="en-US" dirty="0"/>
              <a:t> 편리성이 </a:t>
            </a:r>
            <a:r>
              <a:rPr lang="ko-KR" altLang="en-US" dirty="0" err="1"/>
              <a:t>떨어져서가</a:t>
            </a:r>
            <a:r>
              <a:rPr lang="ko-KR" altLang="en-US" dirty="0"/>
              <a:t> 가장 큰 이유라고 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편의성이 떨어지는 부분은 심지어 물건을 찾을 때도 일어납니다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현재 대형마트에서는 물건들을 섹션별로 나눠 용도가 비슷한 물건끼리 </a:t>
            </a:r>
            <a:r>
              <a:rPr lang="ko-KR" altLang="en-US" dirty="0" err="1"/>
              <a:t>묶어놓은건</a:t>
            </a:r>
            <a:r>
              <a:rPr lang="ko-KR" altLang="en-US" dirty="0"/>
              <a:t> 다들 </a:t>
            </a:r>
            <a:r>
              <a:rPr lang="ko-KR" altLang="en-US" dirty="0" err="1"/>
              <a:t>아실껍니다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여기서 맹점은</a:t>
            </a:r>
            <a:r>
              <a:rPr lang="en-US" altLang="ko-KR" dirty="0"/>
              <a:t>,</a:t>
            </a:r>
            <a:r>
              <a:rPr lang="ko-KR" altLang="en-US" dirty="0"/>
              <a:t> 섹션별로 나눴다고 하더라도 넓은 매장에선 그 섹션 자체가 </a:t>
            </a:r>
            <a:r>
              <a:rPr lang="ko-KR" altLang="en-US" dirty="0" err="1"/>
              <a:t>어딨는지를</a:t>
            </a:r>
            <a:r>
              <a:rPr lang="ko-KR" altLang="en-US" dirty="0"/>
              <a:t> 모릅니다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심지어 섹션을 찾아도 그 안에 물건 종류 자체가 많으면 내가 찾는 물건이 있는건지 </a:t>
            </a:r>
            <a:r>
              <a:rPr lang="ko-KR" altLang="en-US" dirty="0" err="1"/>
              <a:t>없는건지도</a:t>
            </a:r>
            <a:r>
              <a:rPr lang="ko-KR" altLang="en-US" dirty="0"/>
              <a:t> 모릅니다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이런 불편함을 줄이기 위해 장소의 </a:t>
            </a:r>
            <a:r>
              <a:rPr lang="ko-KR" altLang="en-US" dirty="0" err="1"/>
              <a:t>미니맵을</a:t>
            </a:r>
            <a:r>
              <a:rPr lang="ko-KR" altLang="en-US" dirty="0"/>
              <a:t> 제공하는 어플을 기획했습니다</a:t>
            </a: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이는 섹션과 물건의 위치를 미리 앎으로써 보다 편하고</a:t>
            </a:r>
            <a:r>
              <a:rPr lang="en-US" altLang="ko-KR" dirty="0"/>
              <a:t>,</a:t>
            </a:r>
            <a:r>
              <a:rPr lang="ko-KR" altLang="en-US" dirty="0"/>
              <a:t> 불필요한 소비를 줄여주는 서비스가 될 것입니다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92291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함수구현파트입니다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이전 </a:t>
            </a:r>
            <a:r>
              <a:rPr lang="ko-KR" altLang="en-US" dirty="0" err="1"/>
              <a:t>프로포절에서도</a:t>
            </a:r>
            <a:r>
              <a:rPr lang="ko-KR" altLang="en-US" dirty="0"/>
              <a:t> 같은 주제를 가지고 진행했기 때문에 </a:t>
            </a:r>
            <a:r>
              <a:rPr lang="ko-KR" altLang="en-US" dirty="0" err="1"/>
              <a:t>프로포절</a:t>
            </a:r>
            <a:r>
              <a:rPr lang="ko-KR" altLang="en-US" dirty="0"/>
              <a:t> 발표와 차이점을 위주로 </a:t>
            </a:r>
            <a:r>
              <a:rPr lang="ko-KR" altLang="en-US" dirty="0" err="1"/>
              <a:t>설명드리겠습니다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먼저 </a:t>
            </a:r>
            <a:r>
              <a:rPr lang="ko-KR" altLang="en-US" dirty="0" err="1"/>
              <a:t>프로포절에서는</a:t>
            </a:r>
            <a:r>
              <a:rPr lang="ko-KR" altLang="en-US" dirty="0"/>
              <a:t> 장바구니에 담은 물건들을 가지고 있는 섹션 자체를 표시하려고 했고</a:t>
            </a:r>
            <a:r>
              <a:rPr lang="en-US" altLang="ko-KR" dirty="0"/>
              <a:t>, </a:t>
            </a:r>
            <a:r>
              <a:rPr lang="ko-KR" altLang="en-US" dirty="0"/>
              <a:t>그 섹션들을 기반으로 출구까지 최적의 동선까지 짜준다는 계획을 세웠습니다</a:t>
            </a:r>
            <a:endParaRPr lang="en-US" altLang="ko-KR" dirty="0"/>
          </a:p>
          <a:p>
            <a:r>
              <a:rPr lang="ko-KR" altLang="en-US" dirty="0"/>
              <a:t>하지만 제 스스로 부족함이 있어서 방향성은 같되 다른 기능들을 구현하였습니다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먼저 섹션 자체를 표시하기 </a:t>
            </a:r>
            <a:r>
              <a:rPr lang="ko-KR" altLang="en-US" dirty="0" err="1"/>
              <a:t>보단</a:t>
            </a:r>
            <a:r>
              <a:rPr lang="en-US" altLang="ko-KR" dirty="0"/>
              <a:t>,</a:t>
            </a:r>
            <a:r>
              <a:rPr lang="ko-KR" altLang="en-US" dirty="0"/>
              <a:t> 그 섹션을 눌렀을 때 장바구니에 담긴 물건이 있다면 눈에 띄게 표시되도록 하였고</a:t>
            </a:r>
            <a:r>
              <a:rPr lang="en-US" altLang="ko-KR" dirty="0"/>
              <a:t>, </a:t>
            </a:r>
          </a:p>
          <a:p>
            <a:r>
              <a:rPr lang="ko-KR" altLang="en-US" dirty="0"/>
              <a:t>기존 장바구니 데이터는 유지하면서 실제 장을 보면서는 수정할 수 있도록 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64857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자세한건</a:t>
            </a:r>
            <a:r>
              <a:rPr lang="ko-KR" altLang="en-US" dirty="0"/>
              <a:t> 영상을 보면서 말씀드리겠습니다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이 앱을 이용하면 오프라인으로 쇼핑할 때 생기는 불편함을 조금이라도 줄일 수 있다고 생각합니다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43964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이상으로 발표 마치겠습니다</a:t>
            </a:r>
            <a:r>
              <a:rPr lang="en-US" altLang="ko-KR" dirty="0"/>
              <a:t>. </a:t>
            </a:r>
            <a:r>
              <a:rPr lang="ko-KR" altLang="en-US" dirty="0"/>
              <a:t>감사합니다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57946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" y="283"/>
            <a:ext cx="9143244" cy="6857433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ED3D6733-6F27-4404-AB51-585418F146E5}" type="datetimeFigureOut">
              <a:rPr lang="ko-KR" altLang="en-US" smtClean="0"/>
              <a:pPr/>
              <a:t>2021-12-08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9" name="제목 1"/>
          <p:cNvSpPr>
            <a:spLocks noGrp="1"/>
          </p:cNvSpPr>
          <p:nvPr>
            <p:ph type="ctrTitle"/>
          </p:nvPr>
        </p:nvSpPr>
        <p:spPr>
          <a:xfrm>
            <a:off x="457200" y="3789040"/>
            <a:ext cx="8229599" cy="1427347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>
            <a:lvl1pPr mar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en-US" altLang="ko-KR" sz="5400" kern="1200" baseline="0" dirty="0">
                <a:solidFill>
                  <a:srgbClr val="ED9623"/>
                </a:solidFill>
                <a:effectLst>
                  <a:outerShdw blurRad="63500" algn="ctr" rotWithShape="0">
                    <a:prstClr val="black">
                      <a:alpha val="0"/>
                    </a:prstClr>
                  </a:outerShdw>
                </a:effectLst>
                <a:latin typeface="+mj-lt"/>
                <a:ea typeface="맑은 고딕" pitchFamily="50" charset="-127"/>
                <a:cs typeface="+mj-cs"/>
              </a:defRPr>
            </a:lvl1pPr>
          </a:lstStyle>
          <a:p>
            <a:endParaRPr lang="en-US" altLang="ko-KR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" y="283"/>
            <a:ext cx="9143244" cy="6857433"/>
          </a:xfrm>
          <a:prstGeom prst="rect">
            <a:avLst/>
          </a:prstGeom>
        </p:spPr>
      </p:pic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2021-12-08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" y="283"/>
            <a:ext cx="9143244" cy="6857433"/>
          </a:xfrm>
          <a:prstGeom prst="rect">
            <a:avLst/>
          </a:prstGeom>
        </p:spPr>
      </p:pic>
      <p:sp>
        <p:nvSpPr>
          <p:cNvPr id="8" name="날짜 개체 틀 1"/>
          <p:cNvSpPr>
            <a:spLocks noGrp="1"/>
          </p:cNvSpPr>
          <p:nvPr>
            <p:ph type="dt" sz="half" idx="10"/>
          </p:nvPr>
        </p:nvSpPr>
        <p:spPr>
          <a:xfrm>
            <a:off x="457200" y="6429396"/>
            <a:ext cx="2133600" cy="292079"/>
          </a:xfrm>
        </p:spPr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2021-12-08</a:t>
            </a:fld>
            <a:endParaRPr lang="ko-KR" altLang="en-US"/>
          </a:p>
        </p:txBody>
      </p:sp>
      <p:sp>
        <p:nvSpPr>
          <p:cNvPr id="9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3124200" y="6429396"/>
            <a:ext cx="2895600" cy="292079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10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6429396"/>
            <a:ext cx="2133600" cy="292079"/>
          </a:xfrm>
        </p:spPr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" y="283"/>
            <a:ext cx="9143244" cy="6857433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606"/>
            <a:ext cx="7661196" cy="79690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ko-KR" altLang="en-US" sz="2500" b="1" baseline="0" dirty="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36000"/>
                    </a:prstClr>
                  </a:outerShdw>
                </a:effectLst>
                <a:latin typeface="+mj-lt"/>
              </a:defRPr>
            </a:lvl1pPr>
          </a:lstStyle>
          <a:p>
            <a:pPr lvl="0"/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2021-12-08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395536" y="1340768"/>
            <a:ext cx="8402525" cy="5025702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" y="283"/>
            <a:ext cx="9143244" cy="6857433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500834"/>
            <a:ext cx="2133600" cy="220641"/>
          </a:xfrm>
        </p:spPr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2021-12-08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500834"/>
            <a:ext cx="2895600" cy="220641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500834"/>
            <a:ext cx="2133600" cy="220641"/>
          </a:xfrm>
        </p:spPr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1" name="내용 개체 틀 2"/>
          <p:cNvSpPr>
            <a:spLocks noGrp="1"/>
          </p:cNvSpPr>
          <p:nvPr>
            <p:ph idx="1"/>
          </p:nvPr>
        </p:nvSpPr>
        <p:spPr>
          <a:xfrm>
            <a:off x="395536" y="1340768"/>
            <a:ext cx="8402525" cy="5025702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16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179512" y="606"/>
            <a:ext cx="7661196" cy="79690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ko-KR" altLang="en-US" sz="2500" b="1" baseline="0" dirty="0">
                <a:solidFill>
                  <a:schemeClr val="bg1"/>
                </a:solidFill>
                <a:effectLst>
                  <a:outerShdw blurRad="127000" algn="ctr" rotWithShape="0">
                    <a:prstClr val="black">
                      <a:alpha val="10000"/>
                    </a:prstClr>
                  </a:outerShdw>
                </a:effectLst>
                <a:latin typeface="+mj-lt"/>
              </a:defRPr>
            </a:lvl1pPr>
          </a:lstStyle>
          <a:p>
            <a:pPr lvl="0"/>
            <a:r>
              <a:rPr lang="ko-KR" altLang="en-US" dirty="0"/>
              <a:t>마스터 제목 스타일 편집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" y="283"/>
            <a:ext cx="9143244" cy="6857433"/>
          </a:xfrm>
          <a:prstGeom prst="rect">
            <a:avLst/>
          </a:prstGeom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2021-12-08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제목 1"/>
          <p:cNvSpPr>
            <a:spLocks noGrp="1"/>
          </p:cNvSpPr>
          <p:nvPr>
            <p:ph type="ctrTitle"/>
          </p:nvPr>
        </p:nvSpPr>
        <p:spPr>
          <a:xfrm>
            <a:off x="3294808" y="908720"/>
            <a:ext cx="5449983" cy="1224136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7000" kern="1200" baseline="0" dirty="0">
                <a:solidFill>
                  <a:schemeClr val="bg1">
                    <a:lumMod val="75000"/>
                  </a:schemeClr>
                </a:solidFill>
                <a:effectLst>
                  <a:outerShdw blurRad="63500" algn="ctr" rotWithShape="0">
                    <a:prstClr val="black">
                      <a:alpha val="0"/>
                    </a:prstClr>
                  </a:outerShdw>
                </a:effectLst>
                <a:latin typeface="+mj-lt"/>
                <a:ea typeface="맑은 고딕" pitchFamily="50" charset="-127"/>
                <a:cs typeface="+mj-cs"/>
              </a:defRPr>
            </a:lvl1pPr>
          </a:lstStyle>
          <a:p>
            <a:endParaRPr lang="en-US" altLang="ko-KR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19026"/>
            <a:ext cx="8229600" cy="7969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062021"/>
            <a:ext cx="8229600" cy="5286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2021-12-08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429396"/>
            <a:ext cx="2895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1" r:id="rId3"/>
    <p:sldLayoutId id="2147483656" r:id="rId4"/>
    <p:sldLayoutId id="2147483650" r:id="rId5"/>
    <p:sldLayoutId id="2147483657" r:id="rId6"/>
  </p:sldLayoutIdLst>
  <p:txStyles>
    <p:titleStyle>
      <a:lvl1pPr algn="l" defTabSz="914400" rtl="0" eaLnBrk="1" latinLnBrk="1" hangingPunct="1">
        <a:spcBef>
          <a:spcPct val="0"/>
        </a:spcBef>
        <a:buNone/>
        <a:defRPr lang="ko-KR" altLang="en-US" sz="3500" kern="1200">
          <a:solidFill>
            <a:sysClr val="windowText" lastClr="000000"/>
          </a:solidFill>
          <a:latin typeface="맑은 고딕" pitchFamily="50" charset="-127"/>
          <a:ea typeface="맑은 고딕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25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lang="ko-KR" altLang="en-US" sz="18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hyperlink" Target="http://ajucapital.tistory.com/638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ctrTitle"/>
          </p:nvPr>
        </p:nvSpPr>
        <p:spPr>
          <a:xfrm>
            <a:off x="-874" y="3842248"/>
            <a:ext cx="8964488" cy="1427347"/>
          </a:xfrm>
        </p:spPr>
        <p:txBody>
          <a:bodyPr/>
          <a:lstStyle/>
          <a:p>
            <a:r>
              <a:rPr lang="ko-KR" altLang="en-US" dirty="0"/>
              <a:t>모바일 앱 개발</a:t>
            </a:r>
            <a:br>
              <a:rPr lang="en-US" altLang="ko-KR" dirty="0"/>
            </a:br>
            <a:r>
              <a:rPr lang="en-US" altLang="ko-KR" sz="4000" dirty="0"/>
              <a:t>Final Project</a:t>
            </a:r>
            <a:endParaRPr lang="ko-KR" altLang="en-US" sz="4000" b="1" dirty="0"/>
          </a:p>
        </p:txBody>
      </p:sp>
      <p:sp>
        <p:nvSpPr>
          <p:cNvPr id="18" name="직사각형 17"/>
          <p:cNvSpPr/>
          <p:nvPr/>
        </p:nvSpPr>
        <p:spPr>
          <a:xfrm>
            <a:off x="6413398" y="5269595"/>
            <a:ext cx="2761517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600" dirty="0">
                <a:solidFill>
                  <a:schemeClr val="bg1">
                    <a:lumMod val="65000"/>
                  </a:schemeClr>
                </a:solidFill>
                <a:latin typeface="+mj-lt"/>
                <a:ea typeface="맑은 고딕" pitchFamily="50" charset="-127"/>
                <a:cs typeface="굴림" pitchFamily="50" charset="-127"/>
              </a:rPr>
              <a:t>담당교수님 </a:t>
            </a:r>
            <a:r>
              <a:rPr kumimoji="1" lang="en-US" altLang="ko-KR" sz="1600" dirty="0">
                <a:solidFill>
                  <a:schemeClr val="bg1">
                    <a:lumMod val="65000"/>
                  </a:schemeClr>
                </a:solidFill>
                <a:latin typeface="+mj-lt"/>
                <a:ea typeface="맑은 고딕" pitchFamily="50" charset="-127"/>
                <a:cs typeface="굴림" pitchFamily="50" charset="-127"/>
              </a:rPr>
              <a:t>: </a:t>
            </a:r>
            <a:r>
              <a:rPr kumimoji="1" lang="ko-KR" altLang="en-US" sz="1600" dirty="0">
                <a:solidFill>
                  <a:schemeClr val="bg1">
                    <a:lumMod val="65000"/>
                  </a:schemeClr>
                </a:solidFill>
                <a:latin typeface="+mj-lt"/>
                <a:ea typeface="맑은 고딕" pitchFamily="50" charset="-127"/>
                <a:cs typeface="굴림" pitchFamily="50" charset="-127"/>
              </a:rPr>
              <a:t>이형태 교수님</a:t>
            </a:r>
            <a:br>
              <a:rPr kumimoji="1" lang="en-US" altLang="ko-KR" sz="1600" dirty="0">
                <a:solidFill>
                  <a:schemeClr val="bg1">
                    <a:lumMod val="65000"/>
                  </a:schemeClr>
                </a:solidFill>
                <a:latin typeface="+mj-lt"/>
                <a:ea typeface="맑은 고딕" pitchFamily="50" charset="-127"/>
                <a:cs typeface="굴림" pitchFamily="50" charset="-127"/>
              </a:rPr>
            </a:br>
            <a:r>
              <a:rPr kumimoji="1" lang="ko-KR" altLang="en-US" sz="1600" dirty="0">
                <a:solidFill>
                  <a:schemeClr val="bg1">
                    <a:lumMod val="65000"/>
                  </a:schemeClr>
                </a:solidFill>
                <a:latin typeface="+mj-lt"/>
                <a:ea typeface="맑은 고딕" pitchFamily="50" charset="-127"/>
                <a:cs typeface="굴림" pitchFamily="50" charset="-127"/>
              </a:rPr>
              <a:t>학번</a:t>
            </a:r>
            <a:r>
              <a:rPr kumimoji="1" lang="en-US" altLang="ko-KR" sz="1600" dirty="0">
                <a:solidFill>
                  <a:schemeClr val="bg1">
                    <a:lumMod val="65000"/>
                  </a:schemeClr>
                </a:solidFill>
                <a:latin typeface="+mj-lt"/>
                <a:ea typeface="맑은 고딕" pitchFamily="50" charset="-127"/>
                <a:cs typeface="굴림" pitchFamily="50" charset="-127"/>
              </a:rPr>
              <a:t>/</a:t>
            </a:r>
            <a:r>
              <a:rPr kumimoji="1" lang="ko-KR" altLang="en-US" sz="1600" dirty="0">
                <a:solidFill>
                  <a:schemeClr val="bg1">
                    <a:lumMod val="65000"/>
                  </a:schemeClr>
                </a:solidFill>
                <a:latin typeface="+mj-lt"/>
                <a:ea typeface="맑은 고딕" pitchFamily="50" charset="-127"/>
                <a:cs typeface="굴림" pitchFamily="50" charset="-127"/>
              </a:rPr>
              <a:t>이름 </a:t>
            </a:r>
            <a:r>
              <a:rPr kumimoji="1" lang="en-US" altLang="ko-KR" sz="1600" dirty="0">
                <a:solidFill>
                  <a:schemeClr val="bg1">
                    <a:lumMod val="65000"/>
                  </a:schemeClr>
                </a:solidFill>
                <a:latin typeface="+mj-lt"/>
                <a:ea typeface="맑은 고딕" pitchFamily="50" charset="-127"/>
                <a:cs typeface="굴림" pitchFamily="50" charset="-127"/>
              </a:rPr>
              <a:t>: 20161851 </a:t>
            </a:r>
            <a:r>
              <a:rPr kumimoji="1" lang="ko-KR" altLang="en-US" sz="1600" dirty="0">
                <a:solidFill>
                  <a:schemeClr val="bg1">
                    <a:lumMod val="65000"/>
                  </a:schemeClr>
                </a:solidFill>
                <a:latin typeface="+mj-lt"/>
                <a:ea typeface="맑은 고딕" pitchFamily="50" charset="-127"/>
                <a:cs typeface="굴림" pitchFamily="50" charset="-127"/>
              </a:rPr>
              <a:t>조민수</a:t>
            </a:r>
            <a:endParaRPr kumimoji="1" lang="en-US" altLang="ko-KR" sz="1600" dirty="0">
              <a:solidFill>
                <a:schemeClr val="bg1">
                  <a:lumMod val="65000"/>
                </a:schemeClr>
              </a:solidFill>
              <a:latin typeface="+mj-lt"/>
              <a:ea typeface="맑은 고딕" pitchFamily="50" charset="-127"/>
              <a:cs typeface="굴림" pitchFamily="50" charset="-127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Box 33"/>
          <p:cNvSpPr txBox="1"/>
          <p:nvPr/>
        </p:nvSpPr>
        <p:spPr>
          <a:xfrm>
            <a:off x="3500431" y="249342"/>
            <a:ext cx="2214578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3000" b="1" dirty="0">
                <a:solidFill>
                  <a:srgbClr val="FCCA14"/>
                </a:solidFill>
                <a:effectLst>
                  <a:outerShdw blurRad="76200" algn="ctr" rotWithShape="0">
                    <a:prstClr val="black">
                      <a:alpha val="0"/>
                    </a:prstClr>
                  </a:outerShdw>
                </a:effectLst>
                <a:latin typeface="+mj-lt"/>
                <a:ea typeface="맑은 고딕" pitchFamily="50" charset="-127"/>
              </a:rPr>
              <a:t>CONTENTS</a:t>
            </a:r>
            <a:endParaRPr lang="ko-KR" altLang="en-US" sz="3000" b="1" dirty="0">
              <a:solidFill>
                <a:srgbClr val="FCCA14"/>
              </a:solidFill>
              <a:effectLst>
                <a:outerShdw blurRad="76200" algn="ctr" rotWithShape="0">
                  <a:prstClr val="black">
                    <a:alpha val="0"/>
                  </a:prstClr>
                </a:outerShdw>
              </a:effectLst>
              <a:latin typeface="+mj-lt"/>
              <a:ea typeface="맑은 고딕" pitchFamily="50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2006202" y="1262679"/>
            <a:ext cx="2903833" cy="567008"/>
            <a:chOff x="933400" y="1838743"/>
            <a:chExt cx="2903833" cy="567008"/>
          </a:xfrm>
        </p:grpSpPr>
        <p:grpSp>
          <p:nvGrpSpPr>
            <p:cNvPr id="87" name="그룹 86"/>
            <p:cNvGrpSpPr/>
            <p:nvPr/>
          </p:nvGrpSpPr>
          <p:grpSpPr>
            <a:xfrm>
              <a:off x="1441873" y="1838743"/>
              <a:ext cx="2395360" cy="567008"/>
              <a:chOff x="5924588" y="2321394"/>
              <a:chExt cx="2395360" cy="567008"/>
            </a:xfrm>
          </p:grpSpPr>
          <p:sp>
            <p:nvSpPr>
              <p:cNvPr id="88" name="Text Box 5"/>
              <p:cNvSpPr txBox="1">
                <a:spLocks noChangeArrowheads="1"/>
              </p:cNvSpPr>
              <p:nvPr/>
            </p:nvSpPr>
            <p:spPr bwMode="auto">
              <a:xfrm>
                <a:off x="5924588" y="2321394"/>
                <a:ext cx="2153896" cy="47705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spAutoFit/>
              </a:bodyPr>
              <a:lstStyle>
                <a:defPPr>
                  <a:defRPr lang="ko-KR"/>
                </a:defPPr>
                <a:lvl1pPr lvl="0" fontAlgn="base">
                  <a:spcBef>
                    <a:spcPct val="0"/>
                  </a:spcBef>
                  <a:spcAft>
                    <a:spcPct val="0"/>
                  </a:spcAft>
                  <a:defRPr kumimoji="1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HY견고딕" pitchFamily="18" charset="-127"/>
                    <a:ea typeface="HY견고딕" pitchFamily="18" charset="-127"/>
                    <a:cs typeface="굴림" pitchFamily="50" charset="-127"/>
                  </a:defRPr>
                </a:lvl1pPr>
              </a:lstStyle>
              <a:p>
                <a:r>
                  <a:rPr lang="en-US" altLang="ko-KR" sz="2500" b="1" dirty="0">
                    <a:ln w="3175">
                      <a:noFill/>
                    </a:ln>
                    <a:solidFill>
                      <a:srgbClr val="ED9623"/>
                    </a:solidFill>
                    <a:latin typeface="+mj-lt"/>
                    <a:ea typeface="맑은 고딕" pitchFamily="50" charset="-127"/>
                  </a:rPr>
                  <a:t>Motivation</a:t>
                </a:r>
              </a:p>
            </p:txBody>
          </p:sp>
          <p:sp>
            <p:nvSpPr>
              <p:cNvPr id="89" name="Text Box 11"/>
              <p:cNvSpPr txBox="1">
                <a:spLocks noChangeArrowheads="1"/>
              </p:cNvSpPr>
              <p:nvPr/>
            </p:nvSpPr>
            <p:spPr bwMode="auto">
              <a:xfrm>
                <a:off x="6090478" y="2642181"/>
                <a:ext cx="2229470" cy="24622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square" anchor="ctr">
                <a:spAutoFit/>
              </a:bodyPr>
              <a:lstStyle/>
              <a:p>
                <a:pPr>
                  <a:lnSpc>
                    <a:spcPts val="1200"/>
                  </a:lnSpc>
                  <a:defRPr/>
                </a:pPr>
                <a:endParaRPr lang="en-US" altLang="ko-KR" sz="1100" dirty="0">
                  <a:ln w="3175"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endParaRPr>
              </a:p>
            </p:txBody>
          </p:sp>
        </p:grpSp>
        <p:sp>
          <p:nvSpPr>
            <p:cNvPr id="49" name="TextBox 13"/>
            <p:cNvSpPr txBox="1">
              <a:spLocks noChangeArrowheads="1"/>
            </p:cNvSpPr>
            <p:nvPr/>
          </p:nvSpPr>
          <p:spPr bwMode="auto">
            <a:xfrm>
              <a:off x="933400" y="1841225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2500" b="1" dirty="0">
                  <a:ln w="3175">
                    <a:noFill/>
                  </a:ln>
                  <a:solidFill>
                    <a:srgbClr val="FCCA14"/>
                  </a:solidFill>
                  <a:latin typeface="+mj-lt"/>
                  <a:ea typeface="맑은 고딕" pitchFamily="50" charset="-127"/>
                </a:rPr>
                <a:t>01</a:t>
              </a:r>
              <a:endParaRPr lang="ko-KR" altLang="en-US" sz="2500" b="1" dirty="0">
                <a:ln w="3175">
                  <a:noFill/>
                </a:ln>
                <a:solidFill>
                  <a:srgbClr val="FCCA14"/>
                </a:solidFill>
                <a:latin typeface="+mj-lt"/>
                <a:ea typeface="맑은 고딕" pitchFamily="50" charset="-127"/>
              </a:endParaRPr>
            </a:p>
          </p:txBody>
        </p:sp>
      </p:grpSp>
      <p:sp>
        <p:nvSpPr>
          <p:cNvPr id="104" name="TextBox 13"/>
          <p:cNvSpPr txBox="1">
            <a:spLocks noChangeArrowheads="1"/>
          </p:cNvSpPr>
          <p:nvPr/>
        </p:nvSpPr>
        <p:spPr bwMode="auto">
          <a:xfrm>
            <a:off x="1556406" y="2257849"/>
            <a:ext cx="508473" cy="477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altLang="ko-KR" sz="2500" b="1" dirty="0">
                <a:ln w="3175">
                  <a:noFill/>
                </a:ln>
                <a:solidFill>
                  <a:srgbClr val="FCCA14"/>
                </a:solidFill>
                <a:latin typeface="+mj-lt"/>
                <a:ea typeface="맑은 고딕" pitchFamily="50" charset="-127"/>
              </a:rPr>
              <a:t>02</a:t>
            </a:r>
            <a:endParaRPr lang="ko-KR" altLang="en-US" sz="2500" b="1" dirty="0">
              <a:ln w="3175">
                <a:noFill/>
              </a:ln>
              <a:solidFill>
                <a:srgbClr val="FCCA14"/>
              </a:solidFill>
              <a:latin typeface="+mj-lt"/>
              <a:ea typeface="맑은 고딕" pitchFamily="50" charset="-127"/>
            </a:endParaRPr>
          </a:p>
        </p:txBody>
      </p:sp>
      <p:sp>
        <p:nvSpPr>
          <p:cNvPr id="112" name="TextBox 13"/>
          <p:cNvSpPr txBox="1">
            <a:spLocks noChangeArrowheads="1"/>
          </p:cNvSpPr>
          <p:nvPr/>
        </p:nvSpPr>
        <p:spPr bwMode="auto">
          <a:xfrm>
            <a:off x="1165497" y="3250537"/>
            <a:ext cx="508473" cy="477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altLang="ko-KR" sz="2500" b="1" dirty="0">
                <a:ln w="3175">
                  <a:noFill/>
                </a:ln>
                <a:solidFill>
                  <a:srgbClr val="FCCA14"/>
                </a:solidFill>
                <a:latin typeface="+mj-lt"/>
                <a:ea typeface="맑은 고딕" pitchFamily="50" charset="-127"/>
              </a:rPr>
              <a:t>03</a:t>
            </a:r>
            <a:endParaRPr lang="ko-KR" altLang="en-US" sz="2500" b="1" dirty="0">
              <a:ln w="3175">
                <a:noFill/>
              </a:ln>
              <a:solidFill>
                <a:srgbClr val="FCCA14"/>
              </a:solidFill>
              <a:latin typeface="+mj-lt"/>
              <a:ea typeface="맑은 고딕" pitchFamily="50" charset="-127"/>
            </a:endParaRPr>
          </a:p>
        </p:txBody>
      </p:sp>
      <p:sp>
        <p:nvSpPr>
          <p:cNvPr id="39" name="Text Box 5">
            <a:extLst>
              <a:ext uri="{FF2B5EF4-FFF2-40B4-BE49-F238E27FC236}">
                <a16:creationId xmlns:a16="http://schemas.microsoft.com/office/drawing/2014/main" id="{B908F567-2660-4AE4-B493-D3BC72D95D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10642" y="3250537"/>
            <a:ext cx="2153896" cy="477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lvl="0" fontAlgn="base">
              <a:spcBef>
                <a:spcPct val="0"/>
              </a:spcBef>
              <a:spcAft>
                <a:spcPct val="0"/>
              </a:spcAft>
              <a:defRPr kumimoji="1" sz="1400">
                <a:solidFill>
                  <a:schemeClr val="tx1">
                    <a:lumMod val="75000"/>
                    <a:lumOff val="25000"/>
                  </a:schemeClr>
                </a:solidFill>
                <a:latin typeface="HY견고딕" pitchFamily="18" charset="-127"/>
                <a:ea typeface="HY견고딕" pitchFamily="18" charset="-127"/>
                <a:cs typeface="굴림" pitchFamily="50" charset="-127"/>
              </a:defRPr>
            </a:lvl1pPr>
          </a:lstStyle>
          <a:p>
            <a:r>
              <a:rPr lang="en-US" altLang="ko-KR" sz="2500" b="1" dirty="0">
                <a:ln w="3175">
                  <a:noFill/>
                </a:ln>
                <a:solidFill>
                  <a:srgbClr val="ED9623"/>
                </a:solidFill>
                <a:latin typeface="+mj-lt"/>
                <a:ea typeface="맑은 고딕" pitchFamily="50" charset="-127"/>
              </a:rPr>
              <a:t>Result</a:t>
            </a:r>
          </a:p>
        </p:txBody>
      </p:sp>
      <p:sp>
        <p:nvSpPr>
          <p:cNvPr id="40" name="Text Box 5">
            <a:extLst>
              <a:ext uri="{FF2B5EF4-FFF2-40B4-BE49-F238E27FC236}">
                <a16:creationId xmlns:a16="http://schemas.microsoft.com/office/drawing/2014/main" id="{B361FD63-0BCB-4973-9C8B-0ADBDA5DA3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64879" y="2257849"/>
            <a:ext cx="2153896" cy="4770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lvl="0" fontAlgn="base">
              <a:spcBef>
                <a:spcPct val="0"/>
              </a:spcBef>
              <a:spcAft>
                <a:spcPct val="0"/>
              </a:spcAft>
              <a:defRPr kumimoji="1" sz="1400">
                <a:solidFill>
                  <a:schemeClr val="tx1">
                    <a:lumMod val="75000"/>
                    <a:lumOff val="25000"/>
                  </a:schemeClr>
                </a:solidFill>
                <a:latin typeface="HY견고딕" pitchFamily="18" charset="-127"/>
                <a:ea typeface="HY견고딕" pitchFamily="18" charset="-127"/>
                <a:cs typeface="굴림" pitchFamily="50" charset="-127"/>
              </a:defRPr>
            </a:lvl1pPr>
          </a:lstStyle>
          <a:p>
            <a:r>
              <a:rPr lang="en-US" altLang="ko-KR" sz="2500" b="1" dirty="0">
                <a:ln w="3175">
                  <a:noFill/>
                </a:ln>
                <a:solidFill>
                  <a:srgbClr val="ED9623"/>
                </a:solidFill>
                <a:latin typeface="+mj-lt"/>
                <a:ea typeface="맑은 고딕" pitchFamily="50" charset="-127"/>
              </a:rPr>
              <a:t>Functionalities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4000" dirty="0"/>
              <a:t>Motivation</a:t>
            </a:r>
            <a:endParaRPr lang="ko-KR" altLang="en-US" sz="40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72F612C-E5C7-49F7-A939-312077CEC8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7368" y="1772816"/>
            <a:ext cx="3729261" cy="2419216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A3F3508F-07DB-46DF-9581-3A7BC9935A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4699" y="4581128"/>
            <a:ext cx="6516009" cy="1533739"/>
          </a:xfrm>
          <a:prstGeom prst="rect">
            <a:avLst/>
          </a:prstGeom>
        </p:spPr>
      </p:pic>
      <p:pic>
        <p:nvPicPr>
          <p:cNvPr id="1026" name="Picture 2" descr="현장+)우한 폐렴에 썰렁한 마트·상가…마스크만 동나">
            <a:extLst>
              <a:ext uri="{FF2B5EF4-FFF2-40B4-BE49-F238E27FC236}">
                <a16:creationId xmlns:a16="http://schemas.microsoft.com/office/drawing/2014/main" id="{85EDEC8F-2930-412F-A8CF-0D1F6C5BF5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03" y="1340768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그림 14" descr="텍스트, 칠판, 사람이(가) 표시된 사진&#10;&#10;자동 생성된 설명">
            <a:extLst>
              <a:ext uri="{FF2B5EF4-FFF2-40B4-BE49-F238E27FC236}">
                <a16:creationId xmlns:a16="http://schemas.microsoft.com/office/drawing/2014/main" id="{8BE79BFD-A93B-408E-ADCB-6987FDD21B7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2479425" y="3497745"/>
            <a:ext cx="4185149" cy="298652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4000" dirty="0"/>
              <a:t>Functionalities</a:t>
            </a:r>
            <a:endParaRPr lang="ko-KR" altLang="en-US" sz="4000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7A4953B-04AA-406E-B8B9-DB25539FBA68}"/>
              </a:ext>
            </a:extLst>
          </p:cNvPr>
          <p:cNvSpPr/>
          <p:nvPr/>
        </p:nvSpPr>
        <p:spPr>
          <a:xfrm>
            <a:off x="1043608" y="1714270"/>
            <a:ext cx="2016224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Proposal</a:t>
            </a:r>
            <a:endParaRPr lang="en-US" altLang="ko-KR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00BF8CC-5BCE-4448-80D9-19247F7647A6}"/>
              </a:ext>
            </a:extLst>
          </p:cNvPr>
          <p:cNvSpPr/>
          <p:nvPr/>
        </p:nvSpPr>
        <p:spPr>
          <a:xfrm>
            <a:off x="6372200" y="1714269"/>
            <a:ext cx="1059906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Final</a:t>
            </a:r>
            <a:endParaRPr lang="en-US" altLang="ko-KR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1B76E2-121E-4E34-92FF-A3715D0349D0}"/>
              </a:ext>
            </a:extLst>
          </p:cNvPr>
          <p:cNvSpPr txBox="1"/>
          <p:nvPr/>
        </p:nvSpPr>
        <p:spPr>
          <a:xfrm>
            <a:off x="539552" y="2636912"/>
            <a:ext cx="338437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/>
              <a:t>장바구니에 있는 물건이 있는 섹션을 표시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표시된 섹션들을 기반으로 최적의 동선을 보여줌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816679-42CD-4AED-A00A-4DDD0AA002A2}"/>
              </a:ext>
            </a:extLst>
          </p:cNvPr>
          <p:cNvSpPr txBox="1"/>
          <p:nvPr/>
        </p:nvSpPr>
        <p:spPr>
          <a:xfrm>
            <a:off x="5253966" y="2636911"/>
            <a:ext cx="338437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/>
              <a:t>섹션을 클릭하면 장바구니에 있는 물건이 있는지 표시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즉각적인 장바구니 변동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4000" dirty="0"/>
              <a:t>Result</a:t>
            </a:r>
            <a:endParaRPr lang="ko-KR" altLang="en-US" sz="4000" dirty="0"/>
          </a:p>
        </p:txBody>
      </p:sp>
      <p:pic>
        <p:nvPicPr>
          <p:cNvPr id="6" name="FINAL">
            <a:hlinkClick r:id="" action="ppaction://media"/>
            <a:extLst>
              <a:ext uri="{FF2B5EF4-FFF2-40B4-BE49-F238E27FC236}">
                <a16:creationId xmlns:a16="http://schemas.microsoft.com/office/drawing/2014/main" id="{F9AD6564-6088-493D-8468-0F04ED9246B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1340768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508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48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/>
              <a:t>THANK Y</a:t>
            </a:r>
            <a:r>
              <a:rPr lang="en-US" altLang="ko-KR">
                <a:solidFill>
                  <a:srgbClr val="FCCA14"/>
                </a:solidFill>
              </a:rPr>
              <a:t>O</a:t>
            </a:r>
            <a:r>
              <a:rPr lang="en-US" altLang="ko-KR"/>
              <a:t>U</a:t>
            </a:r>
            <a:endParaRPr lang="ko-KR" alt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1">
      <a:majorFont>
        <a:latin typeface="Calibri"/>
        <a:ea typeface="맑은 고딕"/>
        <a:cs typeface=""/>
      </a:majorFont>
      <a:minorFont>
        <a:latin typeface="Calibri Light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11204</TotalTime>
  <Words>278</Words>
  <Application>Microsoft Office PowerPoint</Application>
  <PresentationFormat>화면 슬라이드 쇼(4:3)</PresentationFormat>
  <Paragraphs>50</Paragraphs>
  <Slides>6</Slides>
  <Notes>6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2" baseType="lpstr">
      <vt:lpstr>Calibri Light</vt:lpstr>
      <vt:lpstr>Arial</vt:lpstr>
      <vt:lpstr>굴림체</vt:lpstr>
      <vt:lpstr>Calibri</vt:lpstr>
      <vt:lpstr>맑은 고딕</vt:lpstr>
      <vt:lpstr>Office 테마</vt:lpstr>
      <vt:lpstr>모바일 앱 개발 Final Project</vt:lpstr>
      <vt:lpstr>PowerPoint 프레젠테이션</vt:lpstr>
      <vt:lpstr>Motivation</vt:lpstr>
      <vt:lpstr>Functionalities</vt:lpstr>
      <vt:lpstr>Result</vt:lpstr>
      <vt:lpstr>THANK YOU</vt:lpstr>
    </vt:vector>
  </TitlesOfParts>
  <Manager>Slide Members</Manager>
  <Company>YESFORM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 , Diagram, Chart, Google slides, Keynote</dc:subject>
  <dc:creator>Slide Members by HS.SEO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cp:lastModifiedBy>Jo Minsoo</cp:lastModifiedBy>
  <cp:revision>6</cp:revision>
  <dcterms:created xsi:type="dcterms:W3CDTF">2010-02-01T08:03:16Z</dcterms:created>
  <dcterms:modified xsi:type="dcterms:W3CDTF">2021-12-08T11:25:04Z</dcterms:modified>
  <cp:category>www.slidemembers.com</cp:category>
</cp:coreProperties>
</file>

<file path=docProps/thumbnail.jpeg>
</file>